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4572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59436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73152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6868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97280" y="1371600"/>
            <a:ext cx="9875520" cy="438912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365760" tIns="457200"/>
          <a:lstStyle/>
          <a:p>
            <a:pPr algn="ctr">
              <a:defRPr sz="4400" b="1">
                <a:solidFill>
                  <a:srgbClr val="0EA5E9"/>
                </a:solidFill>
              </a:defRPr>
            </a:pPr>
            <a:r>
              <a:t>Certification audit response and management review</a:t>
            </a:r>
          </a:p>
          <a:p>
            <a:pPr>
              <a:defRPr sz="3200">
                <a:solidFill>
                  <a:srgbClr val="1E293B"/>
                </a:solidFill>
              </a:defRPr>
            </a:pPr>
            <a:r>
              <a:t>A complete methodology from review anxiety to continuous system improvement</a:t>
            </a:r>
          </a:p>
          <a:p>
            <a:pPr>
              <a:defRPr sz="1800">
                <a:solidFill>
                  <a:srgbClr val="64748B"/>
                </a:solidFill>
              </a:defRPr>
            </a:pPr>
            <a:r>
              <a:t>External inspection and internal evaluation · Two-wheel drive · Promote construction through review · Promote change through evaluation · ISO 9001 / IATF 16949</a:t>
            </a:r>
          </a:p>
          <a:p>
            <a:pPr>
              <a:defRPr sz="14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6400800"/>
            <a:ext cx="4114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000">
                <a:solidFill>
                  <a:srgbClr val="64748B"/>
                </a:solidFill>
              </a:defRPr>
            </a:pPr>
            <a:r>
              <a:t>Knowledge No. 2.4.3 · Certification audit and management review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Training Objectives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After learning, you should be able to answer: Auditing is not equal to examination. How to use the power of auditing to promote system improvement?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Understand the essential positioning of certification audit - not an exam, but a system physical examination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Master the entire review process response strategy: planning→preparation→interview→rectification closed loop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Understand the 11 inputs and 3 core questions of management review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Collaborative linkage mechanism between society certification audit and management review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Establish a capability jump path from "compliance response" to "continuous improvement"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01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Opening 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When "surprise record filling" meets senior auditors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Case: Second-stage audit site of an electronics manufacturing company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❌ Audit findings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The quality manager cannot describe the specific decisions made during the most recent management review</a:t>
            </a:r>
            <a:br/>
            <a:r>
              <a:t>• The version numbers of the three work instructions on site are inconsistent with the document list</a:t>
            </a:r>
            <a:br/>
            <a:r>
              <a:t>• The training record shows "all members have completed", and all sign-in handwritings are the same.</a:t>
            </a:r>
            <a:br/>
            <a:r>
              <a:t>• The auditor asked the operator about the SPC out-of-control response plan and replied “ask the team leader”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✅ Root cause review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There are two sets of system documents "written" and "done"</a:t>
            </a:r>
            <a:br/>
            <a:r>
              <a:t>• Management reviews become “meetings for the sake of meetings” without substantial decision-making</a:t>
            </a:r>
            <a:br/>
            <a:r>
              <a:t>• The training is just a formality – it is completed after signing without verifying the effect.</a:t>
            </a:r>
            <a:br/>
            <a:r>
              <a:t>• Core issue: Companies treat audits as exams, not physical examinations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The essence and positioning of certification audit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Not an exam, but a free diagnosis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Two ways of thinking about auditing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Conformity + Effectiveness = Dual Objectives of Certification Audit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✔ Correct mentality: Audit = free diagnosis led by external experts to identify blind spots and promote improvements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✘ Wrong mentality: Audit = one-time clearance task, make up records and certificates in a hurry and just put them on the shelf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Auditors focus on three levels: Are there documents → Are the things specified in the documents done → Is there any evidence of continuous improvement in what is done?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Two stages of certification audit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stage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English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core content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cycle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first stage (paper review)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Stage 1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Documentation system assessment: quality manual, procedure documents, policies and objectives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Usually 1~2 days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Stage 2 (on-site audit)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Stage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In-depth production site interviews + observations + sampling verification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Usually 2~5 days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interval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Gap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rectification window between document review and on-site review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1~4 weeks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03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Review the entire process response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Regular preparation throughout the year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Five Steps to Audit Response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Establish review team</a:t>
            </a:r>
          </a:p>
        </p:txBody>
      </p:sp>
      <p:sp>
        <p:nvSpPr>
          <p:cNvPr id="4" name="Right Arrow 3"/>
          <p:cNvSpPr/>
          <p:nvPr/>
        </p:nvSpPr>
        <p:spPr>
          <a:xfrm>
            <a:off x="254203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2651760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Document list verification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464515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475487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On-site three-level cleaning</a:t>
            </a:r>
          </a:p>
        </p:txBody>
      </p:sp>
      <p:sp>
        <p:nvSpPr>
          <p:cNvPr id="8" name="Right Arrow 7"/>
          <p:cNvSpPr/>
          <p:nvPr/>
        </p:nvSpPr>
        <p:spPr>
          <a:xfrm>
            <a:off x="6748271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7999" y="2560320"/>
            <a:ext cx="196596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Simulated audit drill</a:t>
            </a:r>
          </a:p>
        </p:txBody>
      </p:sp>
      <p:sp>
        <p:nvSpPr>
          <p:cNvPr id="10" name="Right Arrow 9"/>
          <p:cNvSpPr/>
          <p:nvPr/>
        </p:nvSpPr>
        <p:spPr>
          <a:xfrm>
            <a:off x="885139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961119" y="2560320"/>
            <a:ext cx="196596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Rectification closed loop verification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Two key things to prepare before the audit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📄 Document preparation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Document Checklist – Check against audit plan terms item by item</a:t>
            </a:r>
            <a:br/>
            <a:r>
              <a:t>• Common problems: uncontrolled copies, confusing version numbers, missing records</a:t>
            </a:r>
            <a:br/>
            <a:r>
              <a:t>• Ensure: file versions are consistent, numbering is standardized, and approval procedures are complete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🏭 Preparing "Sanqing" on site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On-site cleaning: smooth passages and no accumulation of debris</a:t>
            </a:r>
            <a:br/>
            <a:r>
              <a:t>• Clear identification: equipment status, material partition, instrument validity period</a:t>
            </a:r>
            <a:br/>
            <a:r>
              <a:t>• Personnel awareness: Operators know where the SOP is and who to call if there is an abnormality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Interview Coping Principles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The auditor’s favorite answer: “Follow the rules and I’LL show you.”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✅ Answer truthfully - don’t say what you don’t know, write down what you’re not sure about and go back to verify it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✅Daily training - answers based on true understanding can withstand questioning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❌ Don’t teach employees to “memorize answers” ​​– auditors have rich questioning skills and cross-validation methods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Employees who have a true understanding of their quality responsibilities and operating procedures are the best candidates for review.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Closed loop of classification and rectification of non-conforming items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It’s not scary to open non-conforming items, but the scary thing is to open them repeatedly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Non-compliance level three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463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11780"/>
                <a:gridCol w="2811780"/>
                <a:gridCol w="2811780"/>
                <a:gridCol w="281178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grade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meaning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Time limit for rectification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as a result of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Severely inconsistent with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Systematic failure of the system and standard provisions not implemented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Usually 30 days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Suspend/revoke certification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Generally does not meet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Local accidental deviations, missing records, etc.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Before the next review cycle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Review of rectification evidence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Observations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Potential risks that have not yet constituted noncompliance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Suggested rectification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Stay tuned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Four-step approach to closed-loop rectification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① Root cause analysis - use 5Why and fishbone diagram to find the underlying reasons instead of discussing the matter.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② Corrective measures - making up records is only a correction, eliminating the root cause is a corrective measure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③ Draw inferences from one example—investigate the distribution of similar problems in other areas and make unified rectifications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④ Submission of evidence - updated documents + training records + on-site photos, all three are indispensable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Rectification case: file versions are inconsistent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❌ Surface rectification: Replace the on-site SOP with the latest version (the problem will reoccur)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✅ Root cause rectification: It was found that the document control process lacked a version change notification mechanism → established a 4M change linkage notification → trained all employees → verified that there is no recurrence after three months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Good evidence = updated document release record + site photos + training sign-in sheet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05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Management review – the company’s own annual physical examination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ISO 9001 clause 9.3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11 inputs for management review (summarized into 3 core questions)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It is not a "meeting for the sake of meeting", but a real decision-making mechanism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❓ Question 1: Have the quality objectives been achieved? What's the difference?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→Achievement of quality objectives, process performance and product conformity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❓ Question 2: Are the customers satisfied? Where did we lose the chain?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→ Customer satisfaction survey, nonconformity and corrective actions, audit results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❓ Question 3: Are there enough resources—people, equipment, money?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→ Adequacy of resources, changes in external factors, risk assessment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Effective vs formalized management review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19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Dimensions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Formalization (❌)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Valid (✅)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enter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Only quality target data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11 inputs complete, including trend analysis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participate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quality department directs and performs on its 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Led by the top management and reported by each department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discuss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"The system is running effectively" completed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Discuss root causes, conflicts, resource gaps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output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No clear tasks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Responsible person + time limit + verification method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track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No tracking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Check the completion status of the next review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Suggestions on frequency of management reviews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🔄 Period of change / period of rapid growth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Frequency: Quarterly or even monthly</a:t>
            </a:r>
            <a:br/>
            <a:r>
              <a:t>• Reason: Risks change rapidly and resource allocation needs to be adjusted dynamically</a:t>
            </a:r>
            <a:br/>
            <a:r>
              <a:t>• Recommendation: Focus on 1~2 weak processes at a time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✅ Stable and mature period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Frequency: semi-annually or annually</a:t>
            </a:r>
            <a:br/>
            <a:r>
              <a:t>• Focus on: trend analysis, continuous improvement opportunities</a:t>
            </a:r>
            <a:br/>
            <a:r>
              <a:t>• The key is not the frequency, but the decision to make improvements every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Three elements of management review output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Each output must have: responsible person + completion deadline + verification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🎯 Opportunities for improvement - which processes need to be optimized and which processes need to be simplified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💰 Resource needs – personnel gaps, equipment updates, training budget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📋 Change requirements - organizational structure adjustment, file system update, redistribution of responsibilities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Collaborative linkage between certification audit and management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External inspection and internal assessment·PDCA closed loop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PDCA collaborative cycle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2560320"/>
            <a:ext cx="24917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External audit findings → Management review analysis</a:t>
            </a:r>
          </a:p>
        </p:txBody>
      </p:sp>
      <p:sp>
        <p:nvSpPr>
          <p:cNvPr id="4" name="Right Arrow 3"/>
          <p:cNvSpPr/>
          <p:nvPr/>
        </p:nvSpPr>
        <p:spPr>
          <a:xfrm>
            <a:off x="30678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3177540" y="2560320"/>
            <a:ext cx="24917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Management evaluation decision → Improvement action plan</a:t>
            </a:r>
          </a:p>
        </p:txBody>
      </p:sp>
      <p:sp>
        <p:nvSpPr>
          <p:cNvPr id="6" name="Right Arrow 5"/>
          <p:cNvSpPr/>
          <p:nvPr/>
        </p:nvSpPr>
        <p:spPr>
          <a:xfrm>
            <a:off x="56967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5806440" y="2560320"/>
            <a:ext cx="2491740" cy="1097280"/>
          </a:xfrm>
          <a:prstGeom prst="round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Action implementation → Effect verification</a:t>
            </a:r>
          </a:p>
        </p:txBody>
      </p:sp>
      <p:sp>
        <p:nvSpPr>
          <p:cNvPr id="8" name="Right Arrow 7"/>
          <p:cNvSpPr/>
          <p:nvPr/>
        </p:nvSpPr>
        <p:spPr>
          <a:xfrm>
            <a:off x="8325612" y="2880360"/>
            <a:ext cx="228600" cy="457200"/>
          </a:xfrm>
          <a:prstGeom prst="rightArrow">
            <a:avLst/>
          </a:prstGeom>
          <a:solidFill>
            <a:srgbClr val="64748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435340" y="2560320"/>
            <a:ext cx="2491740" cy="1097280"/>
          </a:xfrm>
          <a:prstGeom prst="round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300">
                <a:solidFill>
                  <a:srgbClr val="FFFFFF"/>
                </a:solidFill>
              </a:defRPr>
            </a:pPr>
            <a:r>
              <a:t>Improvements to be verified during the next external audit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time rhythm alignment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280160"/>
            <a:ext cx="5394960" cy="4754880"/>
          </a:xfrm>
          <a:prstGeom prst="roundRect">
            <a:avLst/>
          </a:prstGeom>
          <a:solidFill>
            <a:srgbClr val="E0F2FE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📅 2~4 weeks before review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Arrange management reviews</a:t>
            </a:r>
            <a:br/>
            <a:r>
              <a:t>• Export evidence for review</a:t>
            </a:r>
            <a:br/>
            <a:r>
              <a:t>• Correct weak links in advance</a:t>
            </a:r>
            <a:br/>
            <a:r>
              <a:t>• Reduce audit risk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7920" y="1280160"/>
            <a:ext cx="5394960" cy="4754880"/>
          </a:xfrm>
          <a:prstGeom prst="roundRect">
            <a:avLst/>
          </a:prstGeom>
          <a:solidFill>
            <a:srgbClr val="ECFDF5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📅Within 2 weeks after review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• Incorporate audit findings into management evaluation input</a:t>
            </a:r>
            <a:br/>
            <a:r>
              <a:t>• Management looks at common root causes</a:t>
            </a:r>
            <a:br/>
            <a:r>
              <a:t>• Evaluate training system/document review mechanism</a:t>
            </a:r>
            <a:br/>
            <a:r>
              <a:t>• Drive systemic improvements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Frequently Asked Questions about Collaboration Linkage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❌ Problem: The management review is written and directed by the quality department. The top management only signs and does not participate.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✅ Countermeasures: chaired by the top manager, reported by each department, and decision-making in case of conflicts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❌ Problem: There is a disconnect between audit findings and management evaluation - non-conformance items are closed, but not entered into the management perspective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✅ Countermeasures: Establish a summary analysis mechanism for non-conforming items, and examine trends and common root causes during management evaluation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❌ Problem: The last management and evaluation decision was not implemented, and this audit was questioned by the auditor.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✅ Countermeasures: Management evaluation output is included in performance tracking, and unfinished items are automatically entered into the next evaluation agenda.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From compliance response to continuous improvement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Compliance thinking→Three changes in excellence thinking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The difference in thinking between compliance and excellence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scene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Compliance thinking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Excellent thinking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Missing records found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Supplement records and train relevant personnel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Analyze root causes of deficiencies → modify forms/modify processes/add supervision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Version inconsistency found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Change to the latest version of the 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Establish a 4M change linkage notification mechanism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auditor is unable to answer questions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Teacher memorizes answers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Improve the training system so that employees can truly understand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Management evaluation becomes a mere formality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Just write a conclusion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Carefully analyze data and generate actionable decisions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Three prerequisites for going beyond compliance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1️⃣ Real commitment from top management – ​​not just verbal support, but willingness to invest time, resources and energy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2️⃣ Active participation of employees - from "let me do it" to "I want to do it", proactively discover and report problems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3️⃣ Data-driven decision-making - rely on data and make judgments based on facts rather than feelings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Implementation roadmap recommendations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Run fast in small steps, and solve a real problem every time you improve.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📌 Week 1: Inventory of current situation - existing document versions, training records, last audit findings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📌 Week 2: Arrange management reviews - hold meetings with real data to generate specific improvement decisions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📌 Week 3: Develop a rectification plan - assign a responsible person and completion time limit for each output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📌 Week 4: Promote the implementation of rectification - track progress, verify effects, and draw inferences from one example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📌 Monthly: A short system health meeting - 30 minutes, focusing on 1 weak link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4937760" y="1828800"/>
            <a:ext cx="2286000" cy="2286000"/>
          </a:xfrm>
          <a:prstGeom prst="ellipse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4800" b="1">
                <a:solidFill>
                  <a:srgbClr val="FFFFFF"/>
                </a:solidFill>
              </a:defRPr>
            </a:pPr>
            <a:r>
              <a:t>08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4400" y="4389120"/>
            <a:ext cx="103327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1E293B"/>
                </a:solidFill>
              </a:defRPr>
            </a:pPr>
            <a:r>
              <a:t>Common Misunderstandings and Pitfalls to Avoid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5120640"/>
            <a:ext cx="103327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6 details that are most likely to overturn in the review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List of high-frequency misunderstandings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457200" y="1280160"/>
          <a:ext cx="11247120" cy="256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49040"/>
                <a:gridCol w="3749040"/>
                <a:gridCol w="3749040"/>
              </a:tblGrid>
              <a:tr h="365760"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Misunderstanding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as a result of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300">
                          <a:solidFill>
                            <a:srgbClr val="FFFFFF"/>
                          </a:solidFill>
                        </a:defRPr>
                      </a:pPr>
                      <a:r>
                        <a:t>Countermeasures</a:t>
                      </a:r>
                    </a:p>
                  </a:txBody>
                  <a:tcPr>
                    <a:solidFill>
                      <a:srgbClr val="0EA5E9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Assault supplement record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Similar handwriting, contradictory dates → serious inconsistency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Develop the habit of recording every day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File version confusion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Inconsistency between site and document list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Establish version document control ledger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Teacher memorizes answers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auditor’s questioning revealed the truth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Daily training + real understanding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Management review has no real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Auditor questions management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Top management leadership + data analysis</a:t>
                      </a:r>
                    </a:p>
                  </a:txBody>
                  <a:tcPr/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Make rectifications based on the facts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same problem occurs again next time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5Why root cause analysis + drawing inferences from one example</a:t>
                      </a:r>
                    </a:p>
                  </a:txBody>
                  <a:tcPr>
                    <a:solidFill>
                      <a:srgbClr val="E0F2FE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Don’t pay attention to observation items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The next upgrade will be incompatible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1E293B"/>
                          </a:solidFill>
                        </a:defRPr>
                      </a:pPr>
                      <a:r>
                        <a:t>Observation items should be rectified immediately + recorded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Review of core points</a:t>
            </a:r>
          </a:p>
          <a:p>
            <a:pPr>
              <a:defRPr sz="1400">
                <a:solidFill>
                  <a:srgbClr val="E0F2FE"/>
                </a:solidFill>
              </a:defRPr>
            </a:pPr>
            <a:r>
              <a:t>Remember: every review is a free consultation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1234440"/>
            <a:ext cx="1078992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🎯 Certification audit is not an exam, it is a free physical examination - using an external perspective to discover internal blind spots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🔍 Audit preparation is not a temporary surprise, it is a regular system maintenance throughout the year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📋 Non-compliance is not terrible, what is terrible is that the same problem appears repeatedly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🔄 Management review is not just a formality, it is a decision-making mechanism in which top management truly participates.</a:t>
            </a:r>
          </a:p>
          <a:p>
            <a:pPr>
              <a:spcAft>
                <a:spcPts val="1000"/>
              </a:spcAft>
              <a:defRPr sz="2000">
                <a:solidFill>
                  <a:srgbClr val="1E293B"/>
                </a:solidFill>
              </a:defRPr>
            </a:pPr>
            <a:r>
              <a:t>🤝 Audit + management and evaluation collaboration = two-wheel drive of external inspection and internal evaluation → PDCA continuous improvement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Certification audit and management review practical training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 b="1">
                <a:solidFill>
                  <a:srgbClr val="FFFFFF"/>
                </a:solidFill>
              </a:defRPr>
            </a:pPr>
            <a:r>
              <a:t>Three sentences summary</a:t>
            </a:r>
          </a:p>
        </p:txBody>
      </p:sp>
      <p:sp>
        <p:nvSpPr>
          <p:cNvPr id="3" name="Oval 2"/>
          <p:cNvSpPr/>
          <p:nvPr/>
        </p:nvSpPr>
        <p:spPr>
          <a:xfrm>
            <a:off x="1371600" y="201168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80160" y="306324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Three levels of review:</a:t>
            </a:r>
            <a:br/>
            <a:r>
              <a:t>Do you want to do it or not?</a:t>
            </a:r>
            <a:br/>
            <a:r>
              <a:t>Proof or not</a:t>
            </a:r>
          </a:p>
        </p:txBody>
      </p:sp>
      <p:sp>
        <p:nvSpPr>
          <p:cNvPr id="5" name="Oval 4"/>
          <p:cNvSpPr/>
          <p:nvPr/>
        </p:nvSpPr>
        <p:spPr>
          <a:xfrm>
            <a:off x="5029200" y="201168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37760" y="306324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Three questions for management review:</a:t>
            </a:r>
            <a:br/>
            <a:r>
              <a:t>Goal achieved?</a:t>
            </a:r>
            <a:br/>
            <a:r>
              <a:t>Customers satisfied?</a:t>
            </a:r>
            <a:br/>
            <a:r>
              <a:t>Are there enough resources?</a:t>
            </a:r>
          </a:p>
        </p:txBody>
      </p:sp>
      <p:sp>
        <p:nvSpPr>
          <p:cNvPr id="7" name="Oval 6"/>
          <p:cNvSpPr/>
          <p:nvPr/>
        </p:nvSpPr>
        <p:spPr>
          <a:xfrm>
            <a:off x="8686800" y="2011680"/>
            <a:ext cx="1005840" cy="1005840"/>
          </a:xfrm>
          <a:prstGeom prst="ellipse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2800"/>
            </a:pPr>
            <a:r>
              <a:t>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595360" y="3063240"/>
            <a:ext cx="118872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200">
                <a:solidFill>
                  <a:srgbClr val="1E293B"/>
                </a:solidFill>
              </a:defRPr>
            </a:pPr>
            <a:r>
              <a:t>Three steps for rectification:</a:t>
            </a:r>
            <a:br/>
            <a:r>
              <a:t>Root cause · Give one ·</a:t>
            </a:r>
            <a:br/>
            <a:r>
              <a:t>Make inferences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097280" y="4114800"/>
            <a:ext cx="9875520" cy="1645920"/>
          </a:xfrm>
          <a:prstGeom prst="roundRect">
            <a:avLst/>
          </a:prstGeom>
          <a:solidFill>
            <a:srgbClr val="FFF7ED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37160" tIns="109728"/>
          <a:lstStyle/>
          <a:p>
            <a:pPr algn="ctr">
              <a:defRPr b="1" sz="1800">
                <a:solidFill>
                  <a:srgbClr val="0EA5E9"/>
                </a:solidFill>
              </a:defRPr>
            </a:pPr>
            <a:r>
              <a:t>Action Recommendations</a:t>
            </a:r>
          </a:p>
          <a:p>
            <a:pPr>
              <a:defRPr sz="1500">
                <a:solidFill>
                  <a:srgbClr val="1E293B"/>
                </a:solidFill>
              </a:defRPr>
            </a:pPr>
            <a:r>
              <a:t>Pick one line or department and complete a full management review before the next audit. Treat audit findings as improvement resources—not KPI targets. That is the essence of continuous system improvement.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6400800"/>
            <a:ext cx="109728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>
                <a:solidFill>
                  <a:srgbClr val="64748B"/>
                </a:solidFill>
              </a:defRPr>
            </a:pPr>
            <a:r>
              <a:t>QTank·Thanks for learning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E0F2FE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828800" y="2560320"/>
            <a:ext cx="850392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4800" b="1">
                <a:solidFill>
                  <a:srgbClr val="0EA5E9"/>
                </a:solidFill>
              </a:defRPr>
            </a:pPr>
            <a:r>
              <a:t>Q &amp; 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828800" y="3840480"/>
            <a:ext cx="850392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800">
                <a:solidFill>
                  <a:srgbClr val="64748B"/>
                </a:solidFill>
              </a:defRPr>
            </a:pPr>
            <a:r>
              <a:t>Supporting think tank article: Certification audit response and management review · Knowledge No. 2.4.3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1658600" y="457200"/>
            <a:ext cx="73152" cy="5943600"/>
          </a:xfrm>
          <a:prstGeom prst="rect">
            <a:avLst/>
          </a:prstGeom>
          <a:solidFill>
            <a:srgbClr val="0EA5E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11521440" y="457200"/>
            <a:ext cx="73152" cy="5943600"/>
          </a:xfrm>
          <a:prstGeom prst="rect">
            <a:avLst/>
          </a:prstGeom>
          <a:solidFill>
            <a:srgbClr val="38BD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1384280" y="457200"/>
            <a:ext cx="73152" cy="594360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1247120" y="457200"/>
            <a:ext cx="73152" cy="5943600"/>
          </a:xfrm>
          <a:prstGeom prst="rect">
            <a:avLst/>
          </a:prstGeom>
          <a:solidFill>
            <a:srgbClr val="FB9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2194560" y="1234440"/>
            <a:ext cx="7772400" cy="4480560"/>
          </a:xfrm>
          <a:prstGeom prst="roundRect">
            <a:avLst/>
          </a:prstGeom>
          <a:solidFill>
            <a:srgbClr val="FFFFFF"/>
          </a:solidFill>
          <a:ln>
            <a:solidFill>
              <a:srgbClr val="38BDF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2560320" y="3063240"/>
            <a:ext cx="7040880" cy="8229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600" b="1">
                <a:solidFill>
                  <a:srgbClr val="1E293B"/>
                </a:solidFill>
              </a:defRPr>
            </a:pPr>
            <a:r>
              <a:t>Thank You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60320" y="3886200"/>
            <a:ext cx="7040880" cy="5029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200" b="1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560320" y="4434840"/>
            <a:ext cx="7040880" cy="4114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600">
                <a:solidFill>
                  <a:srgbClr val="64748B"/>
                </a:solidFill>
              </a:defRPr>
            </a:pPr>
            <a:r>
              <a:t>QTank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14800" y="6400800"/>
            <a:ext cx="3962095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100">
                <a:solidFill>
                  <a:srgbClr val="0EA5E9"/>
                </a:solidFill>
              </a:defRPr>
            </a:pPr>
            <a:r>
              <a:t>qtank.org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Calibri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